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embeddedFontLst>
    <p:embeddedFont>
      <p:font typeface="Arimo"/>
      <p:regular r:id="rId32"/>
      <p:bold r:id="rId33"/>
      <p:italic r:id="rId34"/>
      <p:boldItalic r:id="rId35"/>
    </p:embeddedFont>
    <p:embeddedFont>
      <p:font typeface="Arial Narrow"/>
      <p:regular r:id="rId36"/>
      <p:bold r:id="rId37"/>
      <p:italic r:id="rId38"/>
      <p:boldItalic r:id="rId39"/>
    </p:embeddedFont>
    <p:embeddedFont>
      <p:font typeface="Quattrocento Sans"/>
      <p:bold r:id="rId40"/>
      <p:boldItalic r:id="rId41"/>
    </p:embeddedFont>
    <p:embeddedFont>
      <p:font typeface="Arial Black"/>
      <p:regular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i9+1tHlUXMiYWmLlSIv50/anAe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5A6C72C-227E-4FB3-85B4-D7E6865DEA43}">
  <a:tblStyle styleId="{F5A6C72C-227E-4FB3-85B4-D7E6865DEA4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QuattrocentoSans-bold.fntdata"/><Relationship Id="rId20" Type="http://schemas.openxmlformats.org/officeDocument/2006/relationships/slide" Target="slides/slide15.xml"/><Relationship Id="rId42" Type="http://schemas.openxmlformats.org/officeDocument/2006/relationships/font" Target="fonts/ArialBlack-regular.fntdata"/><Relationship Id="rId41" Type="http://schemas.openxmlformats.org/officeDocument/2006/relationships/font" Target="fonts/QuattrocentoSans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Arimo-bold.fntdata"/><Relationship Id="rId10" Type="http://schemas.openxmlformats.org/officeDocument/2006/relationships/slide" Target="slides/slide5.xml"/><Relationship Id="rId32" Type="http://schemas.openxmlformats.org/officeDocument/2006/relationships/font" Target="fonts/Arimo-regular.fntdata"/><Relationship Id="rId13" Type="http://schemas.openxmlformats.org/officeDocument/2006/relationships/slide" Target="slides/slide8.xml"/><Relationship Id="rId35" Type="http://schemas.openxmlformats.org/officeDocument/2006/relationships/font" Target="fonts/Arimo-boldItalic.fntdata"/><Relationship Id="rId12" Type="http://schemas.openxmlformats.org/officeDocument/2006/relationships/slide" Target="slides/slide7.xml"/><Relationship Id="rId34" Type="http://schemas.openxmlformats.org/officeDocument/2006/relationships/font" Target="fonts/Arimo-italic.fntdata"/><Relationship Id="rId15" Type="http://schemas.openxmlformats.org/officeDocument/2006/relationships/slide" Target="slides/slide10.xml"/><Relationship Id="rId37" Type="http://schemas.openxmlformats.org/officeDocument/2006/relationships/font" Target="fonts/ArialNarrow-bold.fntdata"/><Relationship Id="rId14" Type="http://schemas.openxmlformats.org/officeDocument/2006/relationships/slide" Target="slides/slide9.xml"/><Relationship Id="rId36" Type="http://schemas.openxmlformats.org/officeDocument/2006/relationships/font" Target="fonts/ArialNarrow-regular.fntdata"/><Relationship Id="rId17" Type="http://schemas.openxmlformats.org/officeDocument/2006/relationships/slide" Target="slides/slide12.xml"/><Relationship Id="rId39" Type="http://schemas.openxmlformats.org/officeDocument/2006/relationships/font" Target="fonts/ArialNarrow-boldItalic.fntdata"/><Relationship Id="rId16" Type="http://schemas.openxmlformats.org/officeDocument/2006/relationships/slide" Target="slides/slide11.xml"/><Relationship Id="rId38" Type="http://schemas.openxmlformats.org/officeDocument/2006/relationships/font" Target="fonts/ArialNarrow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24000"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24.jpg"/><Relationship Id="rId5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jpg"/><Relationship Id="rId4" Type="http://schemas.openxmlformats.org/officeDocument/2006/relationships/image" Target="../media/image3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5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jpg"/><Relationship Id="rId4" Type="http://schemas.openxmlformats.org/officeDocument/2006/relationships/image" Target="../media/image3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Relationship Id="rId4" Type="http://schemas.openxmlformats.org/officeDocument/2006/relationships/image" Target="../media/image4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jpg"/><Relationship Id="rId4" Type="http://schemas.openxmlformats.org/officeDocument/2006/relationships/image" Target="../media/image4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9000"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4394" y="0"/>
            <a:ext cx="5230762" cy="208871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ctrTitle"/>
          </p:nvPr>
        </p:nvSpPr>
        <p:spPr>
          <a:xfrm>
            <a:off x="1046480" y="2316479"/>
            <a:ext cx="10339977" cy="19445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 Black"/>
              <a:buNone/>
            </a:pPr>
            <a:r>
              <a:rPr b="1" lang="ru-RU" sz="5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«Трудотерапия в реабилитации бездомных»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205366" y="5736771"/>
            <a:ext cx="6379028" cy="9929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ru-RU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«Служба Помощи Бездомным»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ru-RU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Православная Служба «Милосердие»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184875" y="424694"/>
            <a:ext cx="11758402" cy="6929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 Black"/>
              <a:buNone/>
            </a:pPr>
            <a:r>
              <a:rPr b="1" lang="ru-RU" sz="28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Помощь бездомным людям в «Милосердии» -</a:t>
            </a:r>
            <a:br>
              <a:rPr b="1" lang="ru-RU" sz="28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ru-RU" sz="28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это несколько направлений деятельности:</a:t>
            </a:r>
            <a:endParaRPr/>
          </a:p>
        </p:txBody>
      </p:sp>
      <p:sp>
        <p:nvSpPr>
          <p:cNvPr id="96" name="Google Shape;96;p2"/>
          <p:cNvSpPr txBox="1"/>
          <p:nvPr>
            <p:ph idx="1" type="body"/>
          </p:nvPr>
        </p:nvSpPr>
        <p:spPr>
          <a:xfrm>
            <a:off x="1338943" y="1246918"/>
            <a:ext cx="10776857" cy="5465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18415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>
              <a:solidFill>
                <a:srgbClr val="C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228600" lvl="0" marL="22860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•"/>
            </a:pPr>
            <a:r>
              <a:rPr b="1" lang="ru-RU" sz="8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Ангар Спасения </a:t>
            </a:r>
            <a:r>
              <a:rPr b="1" lang="ru-RU" sz="8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1" lang="ru-RU" sz="7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срочная </a:t>
            </a:r>
            <a:r>
              <a:rPr b="1" lang="ru-RU" sz="7200" u="sng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социально-бытовая</a:t>
            </a:r>
            <a:r>
              <a:rPr b="1" lang="ru-RU" sz="7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помощь людям, оказавшимся на улице без крова и средств к существованию (обогрев, еда, душевые, прачечная, одежда, доврачебная помощь);</a:t>
            </a:r>
            <a:endParaRPr/>
          </a:p>
          <a:p>
            <a:pPr indent="-228600" lvl="0" marL="22860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•"/>
            </a:pPr>
            <a:r>
              <a:rPr b="1" lang="ru-RU" sz="8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Служба</a:t>
            </a:r>
            <a:r>
              <a:rPr b="1" lang="ru-RU" sz="880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8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b="1" lang="ru-RU" sz="7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социальная помощь людям в трудной жизненной ситуации (восстановление документов, покупка билетов к месту жительства, содействие в устройстве в социальные учреждения и иная помощь, помощь в больницах, выезд на вызовы мобильной бригады);</a:t>
            </a:r>
            <a:endParaRPr b="1" sz="8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•"/>
            </a:pPr>
            <a:r>
              <a:rPr b="1" lang="ru-RU" sz="8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Реабилитация</a:t>
            </a:r>
            <a:r>
              <a:rPr b="1" lang="ru-RU" sz="880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7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комплексная программа социальной реабилитации; программа социальной реабилитации и адаптации бездомных людей и людей в трудной жизненной ситуации (предоставление проживание, комплексной поддержки специалистов, индивидуальный план);</a:t>
            </a:r>
            <a:endParaRPr/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597" y="5026653"/>
            <a:ext cx="925214" cy="925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084" y="1246918"/>
            <a:ext cx="1063859" cy="10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351465" y="3155757"/>
            <a:ext cx="987478" cy="1025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type="title"/>
          </p:nvPr>
        </p:nvSpPr>
        <p:spPr>
          <a:xfrm>
            <a:off x="827314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 Black"/>
              <a:buNone/>
            </a:pPr>
            <a:r>
              <a:rPr lang="ru-RU" sz="32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Бездомность – социальная болезнь, которая требует комплексного лечения</a:t>
            </a:r>
            <a:endParaRPr sz="32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06" name="Google Shape;106;p3"/>
          <p:cNvGraphicFramePr/>
          <p:nvPr/>
        </p:nvGraphicFramePr>
        <p:xfrm>
          <a:off x="544285" y="13339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{F5A6C72C-227E-4FB3-85B4-D7E6865DEA43}</a:tableStyleId>
              </a:tblPr>
              <a:tblGrid>
                <a:gridCol w="5649675"/>
                <a:gridCol w="5649675"/>
              </a:tblGrid>
              <a:tr h="706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Внешние симптомы</a:t>
                      </a:r>
                      <a:endParaRPr b="1" sz="18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Внутренние симптомы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0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Отсутствие жилья</a:t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Социально деформация: утрата бытовых, социальных, коммуникативных навыков;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0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Утрата работоспособности по состоянию здоровья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Нарушения трудового поведения и трудовой адаптации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853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Утрата социального статуса (гражданство, документы и т.д.)</a:t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Деформация духовной сферы (смещение или отсутствие нравственных ориентиров и моральных рамок);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0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Ментальные нарушения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Зависимости и деструктивные привычки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0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Трудовая миграция + недобросовестные работодатели</a:t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Психо-эмоциональная деформация: расстройство воли, неврозы, птр, депрессия и т.д.</a:t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026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Отсутствие социального круга (одиночество)</a:t>
                      </a:r>
                      <a:endParaRPr b="1" sz="1400" u="none" cap="none" strike="noStrik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>
            <p:ph type="title"/>
          </p:nvPr>
        </p:nvSpPr>
        <p:spPr>
          <a:xfrm>
            <a:off x="325120" y="365125"/>
            <a:ext cx="1152144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Arial Black"/>
              <a:buNone/>
            </a:pPr>
            <a:r>
              <a:rPr lang="ru-RU" sz="3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Программа социальной реабилитации бездомных людей и людей в трудной жизненной ситуации </a:t>
            </a:r>
            <a:endParaRPr sz="3000"/>
          </a:p>
        </p:txBody>
      </p:sp>
      <p:sp>
        <p:nvSpPr>
          <p:cNvPr id="112" name="Google Shape;112;p4"/>
          <p:cNvSpPr txBox="1"/>
          <p:nvPr>
            <p:ph idx="1" type="body"/>
          </p:nvPr>
        </p:nvSpPr>
        <p:spPr>
          <a:xfrm>
            <a:off x="325120" y="1959428"/>
            <a:ext cx="11853091" cy="3945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</a:pP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ru-RU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предоставление проживание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r>
              <a:rPr b="1" lang="ru-RU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-трудотерапия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r>
              <a:rPr b="1" lang="ru-RU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-комплексная поддержка специалистов (священник, аддиктолог, психолог, социальный работник)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r>
              <a:rPr b="1" lang="ru-RU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-индивидуальный план выхода из трудной жизненной ситуации</a:t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457200" y="6042026"/>
            <a:ext cx="1159256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Основная задача нашей работы - помочь людям уйти с улицы и жить самостоятельно.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174171" y="211122"/>
            <a:ext cx="11895909" cy="6815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 Black"/>
              <a:buNone/>
            </a:pPr>
            <a:r>
              <a:rPr b="1" lang="ru-RU" sz="28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Специфика Программа Реабилитации</a:t>
            </a:r>
            <a:endParaRPr sz="2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9" name="Google Shape;119;p5"/>
          <p:cNvSpPr txBox="1"/>
          <p:nvPr>
            <p:ph idx="1" type="body"/>
          </p:nvPr>
        </p:nvSpPr>
        <p:spPr>
          <a:xfrm>
            <a:off x="359230" y="1219200"/>
            <a:ext cx="3309256" cy="5464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None/>
            </a:pPr>
            <a:r>
              <a:rPr b="1" lang="ru-RU" sz="2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 этапа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Диагностический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Реабилитационный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Адаптационный</a:t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4053839" y="1175657"/>
            <a:ext cx="4136572" cy="413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 специалиста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Священник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Соц. работник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Психолог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Аддиктолог</a:t>
            </a:r>
            <a:endParaRPr b="1" sz="2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7519852" y="1143000"/>
            <a:ext cx="4302034" cy="443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5 направлений работы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Трудовая терапия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Социально-бытовые и коммуникативные навыки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Духовная сфера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Зависимости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b="1" lang="ru-RU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Психо-эмоциональное состояние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5"/>
          <p:cNvCxnSpPr/>
          <p:nvPr/>
        </p:nvCxnSpPr>
        <p:spPr>
          <a:xfrm>
            <a:off x="3668486" y="1143000"/>
            <a:ext cx="0" cy="4713514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3" name="Google Shape;123;p5"/>
          <p:cNvCxnSpPr/>
          <p:nvPr/>
        </p:nvCxnSpPr>
        <p:spPr>
          <a:xfrm>
            <a:off x="7228115" y="1143000"/>
            <a:ext cx="0" cy="4713514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 txBox="1"/>
          <p:nvPr>
            <p:ph type="title"/>
          </p:nvPr>
        </p:nvSpPr>
        <p:spPr>
          <a:xfrm>
            <a:off x="838200" y="365125"/>
            <a:ext cx="10515600" cy="8439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 Black"/>
              <a:buNone/>
            </a:pPr>
            <a:r>
              <a:rPr lang="ru-RU" sz="32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Структура Программы </a:t>
            </a: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838200" y="1412240"/>
            <a:ext cx="10906760" cy="476472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b="1" i="0" lang="ru-RU" sz="1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 Мотивационно-диагностический этап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-определение уровня десоциализации;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-усиление мотивации;</a:t>
            </a:r>
            <a:endParaRPr/>
          </a:p>
          <a:p>
            <a:pPr indent="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b="1" i="0" lang="ru-RU" sz="1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II Реабилитационный этап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-реализация индивидуального плана социальной реабилитации для подготовки к самостоятельному проживанию в обществе или к проживанию социальном или медицинском учреждении;</a:t>
            </a:r>
            <a:endParaRPr/>
          </a:p>
          <a:p>
            <a:pPr indent="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b="1" i="0" lang="ru-RU" sz="1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III Адаптационный этап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-закрепление приемлемого социального статуса  с достижением материальной и социальной самостоятельности</a:t>
            </a:r>
            <a:r>
              <a:rPr b="1" i="0" lang="ru-RU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/>
        </p:nvSpPr>
        <p:spPr>
          <a:xfrm>
            <a:off x="386669" y="1537010"/>
            <a:ext cx="3012497" cy="3116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Срок: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1- 2 месяца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Место: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Реабилитационный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Центр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35" name="Google Shape;135;p7"/>
          <p:cNvSpPr txBox="1"/>
          <p:nvPr/>
        </p:nvSpPr>
        <p:spPr>
          <a:xfrm>
            <a:off x="2854851" y="1537010"/>
            <a:ext cx="508519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Задачи: </a:t>
            </a:r>
            <a:endParaRPr/>
          </a:p>
          <a:p>
            <a:pPr indent="-217256" lvl="0" marL="21725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-"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Усиление мотивации к жизненным изменением;</a:t>
            </a:r>
            <a:endParaRPr/>
          </a:p>
          <a:p>
            <a:pPr indent="-217256" lvl="0" marL="21725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-"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Определение основных причин десоциализации;</a:t>
            </a:r>
            <a:endParaRPr/>
          </a:p>
          <a:p>
            <a:pPr indent="-217256" lvl="0" marL="21725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-"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Определение степени десоциализации; </a:t>
            </a:r>
            <a:endParaRPr/>
          </a:p>
          <a:p>
            <a:pPr indent="-217256" lvl="0" marL="21725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-"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Разработка индивидуального плана реабилитации;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7884161" y="1537010"/>
            <a:ext cx="4307839" cy="38116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Мероприятия: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Диагностические консультации со специалистами;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-Содействие в адаптации к новым условиям;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Освоение правил проживания в центре, бытовые нормы;  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Трудотерапия;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137" name="Google Shape;137;p7"/>
          <p:cNvSpPr txBox="1"/>
          <p:nvPr>
            <p:ph type="title"/>
          </p:nvPr>
        </p:nvSpPr>
        <p:spPr>
          <a:xfrm>
            <a:off x="544286" y="172285"/>
            <a:ext cx="1140968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 Black"/>
              <a:buNone/>
            </a:pPr>
            <a:r>
              <a:rPr b="1" lang="ru-RU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 Мотивационно-диагностический этап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/>
          <p:nvPr>
            <p:ph type="title"/>
          </p:nvPr>
        </p:nvSpPr>
        <p:spPr>
          <a:xfrm>
            <a:off x="243840" y="242829"/>
            <a:ext cx="11816080" cy="55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 Black"/>
              <a:buNone/>
            </a:pPr>
            <a:r>
              <a:rPr b="1" lang="ru-RU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II Основной этап (реабилитационный)</a:t>
            </a:r>
            <a:endParaRPr/>
          </a:p>
        </p:txBody>
      </p:sp>
      <p:sp>
        <p:nvSpPr>
          <p:cNvPr id="144" name="Google Shape;144;p8"/>
          <p:cNvSpPr txBox="1"/>
          <p:nvPr/>
        </p:nvSpPr>
        <p:spPr>
          <a:xfrm>
            <a:off x="243840" y="944161"/>
            <a:ext cx="2565401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Срок: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до 12 месяцев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Место: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Реабилитационный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Центр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2959102" y="944161"/>
            <a:ext cx="5252718" cy="5797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Задачи: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Реализация индивидуального плана выхода из ТЖС;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Коррекция бытовых, поведенческих, коммуникативных и трудовых нарушений;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Изменение жизненных привычек от деструктивных к позитивным, лечение зависимости;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Коррекция религиозных представлений, религиозная социализация (воцерковление);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Контроль динамики изменений;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Восстановление документов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8361681" y="944161"/>
            <a:ext cx="3830319" cy="6324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Мероприятия: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Индивидуальные и групповые работы со специалистами;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Приобщение к таинствам;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Индивидуально подобранные трудовые послушания;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Создание и поддержка терапевтической среды;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Восстановление документов, социальное сопровождение;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Связь с родственниками;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/>
          <p:nvPr>
            <p:ph type="title"/>
          </p:nvPr>
        </p:nvSpPr>
        <p:spPr>
          <a:xfrm>
            <a:off x="1503680" y="203200"/>
            <a:ext cx="9225279" cy="670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 Black"/>
              <a:buNone/>
            </a:pPr>
            <a:r>
              <a:rPr b="1" lang="ru-RU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III Адаптационный этап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293410" y="1403849"/>
            <a:ext cx="2378670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Срок: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до 3 месяцев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Место: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хостел в Москве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3169959" y="1069724"/>
            <a:ext cx="4287468" cy="406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Задачи: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Постоянное/регулярное трудоустройство;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Восстановление социальных/родственных связей;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Получение/восстановление и закрепление постоянного или арендуемого жилья;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666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7955306" y="1403849"/>
            <a:ext cx="4450054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Мероприятия: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Поддерживающая терапия со стороны специалистов;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Юридическая консультация;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HR – консультация, помощь в трудоустройстве;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 Black"/>
              <a:buNone/>
            </a:pPr>
            <a:r>
              <a:rPr b="1" lang="ru-RU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Факторы реабилитации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0" name="Google Shape;160;p10"/>
          <p:cNvSpPr txBox="1"/>
          <p:nvPr>
            <p:ph idx="1" type="body"/>
          </p:nvPr>
        </p:nvSpPr>
        <p:spPr>
          <a:xfrm>
            <a:off x="381000" y="1387587"/>
            <a:ext cx="6792686" cy="4674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None/>
            </a:pP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Индивидуальный подход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Профессиональная поддержка специалистов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Сельская местность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Общинность жизнеустройства</a:t>
            </a:r>
            <a:endParaRPr sz="2400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Взаимоуважительная среда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Дисциплина, распорядок дня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Отсутствие коммерческого интереса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•"/>
            </a:pPr>
            <a:r>
              <a:rPr b="1" lang="ru-RU" sz="3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Позитивный труд</a:t>
            </a:r>
            <a:endParaRPr/>
          </a:p>
        </p:txBody>
      </p:sp>
      <p:pic>
        <p:nvPicPr>
          <p:cNvPr id="161" name="Google Shape;16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9284" y="1848020"/>
            <a:ext cx="5632345" cy="4056969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/>
          <p:nvPr>
            <p:ph type="title"/>
          </p:nvPr>
        </p:nvSpPr>
        <p:spPr>
          <a:xfrm>
            <a:off x="0" y="209320"/>
            <a:ext cx="12192000" cy="10576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 Black"/>
              <a:buNone/>
            </a:pPr>
            <a:r>
              <a:rPr b="1" lang="ru-RU" sz="3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Трудотерапия является мощным инструментом реабилитации бездомных людей</a:t>
            </a:r>
            <a:endParaRPr sz="3600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7" name="Google Shape;167;p11"/>
          <p:cNvSpPr txBox="1"/>
          <p:nvPr>
            <p:ph idx="1" type="body"/>
          </p:nvPr>
        </p:nvSpPr>
        <p:spPr>
          <a:xfrm>
            <a:off x="154235" y="1294119"/>
            <a:ext cx="6136395" cy="1168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0000"/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Труд развивает чувство ответственности, дисциплинирует, стабилизирует эмоциональный фон, а значит - помогает человеку вернуться в общество.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000"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68" name="Google Shape;168;p11"/>
          <p:cNvPicPr preferRelativeResize="0"/>
          <p:nvPr/>
        </p:nvPicPr>
        <p:blipFill rotWithShape="1">
          <a:blip r:embed="rId3">
            <a:alphaModFix/>
          </a:blip>
          <a:srcRect b="32852" l="0" r="-478" t="0"/>
          <a:stretch/>
        </p:blipFill>
        <p:spPr>
          <a:xfrm>
            <a:off x="528808" y="2533880"/>
            <a:ext cx="3844888" cy="4131324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22834" y="1421903"/>
            <a:ext cx="5254014" cy="3502676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0" name="Google Shape;170;p11"/>
          <p:cNvSpPr txBox="1"/>
          <p:nvPr/>
        </p:nvSpPr>
        <p:spPr>
          <a:xfrm>
            <a:off x="4728754" y="5079542"/>
            <a:ext cx="704827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Но таким целям может служить только </a:t>
            </a:r>
            <a:r>
              <a:rPr b="1"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созидательный и посильный труд</a:t>
            </a: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. Ведь вместе с трудовыми навыками, он должен возвращать человеку </a:t>
            </a:r>
            <a:r>
              <a:rPr b="1"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достоинство, веру в свои силы и чувство осмысленности собственной жизни.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>
            <p:ph idx="1" type="body"/>
          </p:nvPr>
        </p:nvSpPr>
        <p:spPr>
          <a:xfrm>
            <a:off x="154236" y="2746085"/>
            <a:ext cx="1102788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800"/>
              <a:buNone/>
            </a:pP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В целях реабилитации трудовая нагрузка: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-"/>
            </a:pP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 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должна быть изматывающей, так как усталость и стресс повышают вероятность срыва;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-"/>
            </a:pP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должна  быть рабской, так как призвана восстановить человеческое достоинство, а не уничтожить его;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-"/>
            </a:pP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 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должна приносить материальную выгоду «помогающей» стороне, так как это не только не этично, но и подрывает доверие к реабилитации, сводит на нет все усилия;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solidFill>
                <a:srgbClr val="75707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76" name="Google Shape;176;p12"/>
          <p:cNvSpPr txBox="1"/>
          <p:nvPr/>
        </p:nvSpPr>
        <p:spPr>
          <a:xfrm>
            <a:off x="154236" y="703394"/>
            <a:ext cx="841877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Трудотерапия – это метод </a:t>
            </a:r>
            <a:r>
              <a:rPr b="1" lang="ru-RU" sz="3200" u="sng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лечения</a:t>
            </a:r>
            <a:r>
              <a:rPr b="1" lang="ru-RU" sz="32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а не источник дохода для третьих лиц</a:t>
            </a:r>
            <a:endParaRPr/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9937" y="703394"/>
            <a:ext cx="1993939" cy="1733860"/>
          </a:xfrm>
          <a:prstGeom prst="rect">
            <a:avLst/>
          </a:prstGeom>
          <a:solidFill>
            <a:schemeClr val="lt1">
              <a:alpha val="53725"/>
            </a:schemeClr>
          </a:solidFill>
          <a:ln>
            <a:noFill/>
          </a:ln>
        </p:spPr>
      </p:pic>
      <p:pic>
        <p:nvPicPr>
          <p:cNvPr id="178" name="Google Shape;17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04186" y="1570324"/>
            <a:ext cx="1458817" cy="1458817"/>
          </a:xfrm>
          <a:prstGeom prst="rect">
            <a:avLst/>
          </a:prstGeom>
          <a:solidFill>
            <a:srgbClr val="D8D8D8">
              <a:alpha val="5882"/>
            </a:srgbClr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"/>
          <p:cNvSpPr txBox="1"/>
          <p:nvPr>
            <p:ph type="title"/>
          </p:nvPr>
        </p:nvSpPr>
        <p:spPr>
          <a:xfrm>
            <a:off x="838200" y="78686"/>
            <a:ext cx="10515600" cy="6814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 Black"/>
              <a:buNone/>
            </a:pPr>
            <a:r>
              <a:rPr b="1" lang="ru-RU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Подсобное хозяйство</a:t>
            </a:r>
            <a:endParaRPr/>
          </a:p>
        </p:txBody>
      </p:sp>
      <p:pic>
        <p:nvPicPr>
          <p:cNvPr id="184" name="Google Shape;1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042" y="1844143"/>
            <a:ext cx="3280695" cy="3989799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5" name="Google Shape;1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4657" y="1511453"/>
            <a:ext cx="3298372" cy="5104037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6" name="Google Shape;1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42481" y="1499797"/>
            <a:ext cx="3093969" cy="3038775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7" name="Google Shape;18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60155" y="3839043"/>
            <a:ext cx="4087182" cy="2724788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8" name="Google Shape;188;p13"/>
          <p:cNvSpPr txBox="1"/>
          <p:nvPr/>
        </p:nvSpPr>
        <p:spPr>
          <a:xfrm>
            <a:off x="202132" y="723834"/>
            <a:ext cx="844411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Осмысленный труд с осязаемым результатом - уход за животными, огородничество – имеет сильный </a:t>
            </a:r>
            <a:r>
              <a:rPr b="1"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терапевтический эффект.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"/>
          <p:cNvSpPr txBox="1"/>
          <p:nvPr>
            <p:ph idx="1" type="body"/>
          </p:nvPr>
        </p:nvSpPr>
        <p:spPr>
          <a:xfrm>
            <a:off x="6256434" y="1227244"/>
            <a:ext cx="5849153" cy="1082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400"/>
              <a:buNone/>
            </a:pPr>
            <a:r>
              <a:rPr b="1" lang="ru-RU" sz="2400">
                <a:solidFill>
                  <a:srgbClr val="75707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sz="2400"/>
          </a:p>
        </p:txBody>
      </p:sp>
      <p:pic>
        <p:nvPicPr>
          <p:cNvPr id="194" name="Google Shape;1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387" y="1338943"/>
            <a:ext cx="2819859" cy="4320001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" name="Google Shape;19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9426" y="1338944"/>
            <a:ext cx="2831106" cy="4320002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3407" y="1338943"/>
            <a:ext cx="2967553" cy="4320001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23987" y="1338943"/>
            <a:ext cx="2812355" cy="4320349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8" name="Google Shape;198;p14"/>
          <p:cNvSpPr txBox="1"/>
          <p:nvPr/>
        </p:nvSpPr>
        <p:spPr>
          <a:xfrm>
            <a:off x="951812" y="305495"/>
            <a:ext cx="1060924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«Тепличное производство»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464" y="1113567"/>
            <a:ext cx="3679633" cy="5428105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" name="Google Shape;20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8281" y="1108731"/>
            <a:ext cx="3534287" cy="5432941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" name="Google Shape;20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8752" y="1110343"/>
            <a:ext cx="3623385" cy="5431329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5818" y="371884"/>
            <a:ext cx="4319531" cy="5759375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1886" y="371884"/>
            <a:ext cx="4517571" cy="5646964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2" name="Google Shape;212;p16"/>
          <p:cNvPicPr preferRelativeResize="0"/>
          <p:nvPr/>
        </p:nvPicPr>
        <p:blipFill rotWithShape="1">
          <a:blip r:embed="rId5">
            <a:alphaModFix/>
          </a:blip>
          <a:srcRect b="-20" l="5745" r="21563" t="-2"/>
          <a:stretch/>
        </p:blipFill>
        <p:spPr>
          <a:xfrm>
            <a:off x="4147457" y="3203483"/>
            <a:ext cx="4234543" cy="3425918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"/>
          <p:cNvSpPr txBox="1"/>
          <p:nvPr>
            <p:ph type="title"/>
          </p:nvPr>
        </p:nvSpPr>
        <p:spPr>
          <a:xfrm>
            <a:off x="2978881" y="90225"/>
            <a:ext cx="69626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 Black"/>
              <a:buNone/>
            </a:pPr>
            <a:r>
              <a:rPr b="1" lang="ru-RU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Мини-мастерские</a:t>
            </a:r>
            <a:endParaRPr/>
          </a:p>
        </p:txBody>
      </p:sp>
      <p:pic>
        <p:nvPicPr>
          <p:cNvPr id="218" name="Google Shape;2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235" y="1004625"/>
            <a:ext cx="3873806" cy="5165074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p17"/>
          <p:cNvPicPr preferRelativeResize="0"/>
          <p:nvPr/>
        </p:nvPicPr>
        <p:blipFill rotWithShape="1">
          <a:blip r:embed="rId4">
            <a:alphaModFix/>
          </a:blip>
          <a:srcRect b="-849" l="18457" r="147" t="-2344"/>
          <a:stretch/>
        </p:blipFill>
        <p:spPr>
          <a:xfrm>
            <a:off x="5414014" y="2095832"/>
            <a:ext cx="6299539" cy="4490047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0" name="Google Shape;220;p17"/>
          <p:cNvSpPr txBox="1"/>
          <p:nvPr/>
        </p:nvSpPr>
        <p:spPr>
          <a:xfrm>
            <a:off x="5791200" y="1004625"/>
            <a:ext cx="592235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В нашем реабилитационном центре были организованны мини-мастерские.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"/>
          <p:cNvSpPr txBox="1"/>
          <p:nvPr>
            <p:ph type="title"/>
          </p:nvPr>
        </p:nvSpPr>
        <p:spPr>
          <a:xfrm>
            <a:off x="801383" y="163281"/>
            <a:ext cx="11228812" cy="7491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 Black"/>
              <a:buNone/>
            </a:pPr>
            <a:r>
              <a:rPr b="1" lang="ru-RU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Производство стелек для бездомных</a:t>
            </a:r>
            <a:endParaRPr/>
          </a:p>
        </p:txBody>
      </p:sp>
      <p:pic>
        <p:nvPicPr>
          <p:cNvPr id="226" name="Google Shape;226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463" y="1010400"/>
            <a:ext cx="3075872" cy="5553685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7" name="Google Shape;2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0571" y="1659824"/>
            <a:ext cx="6291332" cy="4904261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8" name="Google Shape;228;p18"/>
          <p:cNvSpPr txBox="1"/>
          <p:nvPr/>
        </p:nvSpPr>
        <p:spPr>
          <a:xfrm>
            <a:off x="3284335" y="910678"/>
            <a:ext cx="84192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Войлочные стельки – простой и недорогой способ утеплить обувь, что </a:t>
            </a:r>
            <a:r>
              <a:rPr b="1"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невероятно актуально</a:t>
            </a: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, когда </a:t>
            </a:r>
            <a:endParaRPr b="1" sz="20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живешь на улице.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819" y="240114"/>
            <a:ext cx="5138055" cy="3853541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4" name="Google Shape;234;p19"/>
          <p:cNvPicPr preferRelativeResize="0"/>
          <p:nvPr/>
        </p:nvPicPr>
        <p:blipFill rotWithShape="1">
          <a:blip r:embed="rId4">
            <a:alphaModFix/>
          </a:blip>
          <a:srcRect b="0" l="23173" r="0" t="0"/>
          <a:stretch/>
        </p:blipFill>
        <p:spPr>
          <a:xfrm>
            <a:off x="4134387" y="1628110"/>
            <a:ext cx="4717885" cy="4548853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5" name="Google Shape;235;p19"/>
          <p:cNvPicPr preferRelativeResize="0"/>
          <p:nvPr/>
        </p:nvPicPr>
        <p:blipFill rotWithShape="1">
          <a:blip r:embed="rId5">
            <a:alphaModFix/>
          </a:blip>
          <a:srcRect b="0" l="10429" r="7229" t="393"/>
          <a:stretch/>
        </p:blipFill>
        <p:spPr>
          <a:xfrm>
            <a:off x="8263219" y="2821774"/>
            <a:ext cx="3679634" cy="3785855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989" y="1286271"/>
            <a:ext cx="3735755" cy="4981009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1" name="Google Shape;2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187" y="1286272"/>
            <a:ext cx="3735758" cy="4981009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2" name="Google Shape;24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0788" y="1286271"/>
            <a:ext cx="3735757" cy="4981009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3" name="Google Shape;243;p20"/>
          <p:cNvSpPr txBox="1"/>
          <p:nvPr/>
        </p:nvSpPr>
        <p:spPr>
          <a:xfrm>
            <a:off x="-163285" y="481838"/>
            <a:ext cx="119936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Готовые стельки мы раздаем в </a:t>
            </a:r>
            <a:r>
              <a:rPr b="1" lang="ru-RU" sz="2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«Ангаре Спасения» </a:t>
            </a:r>
            <a:r>
              <a:rPr b="1" lang="ru-RU" sz="24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всем нуждающимся.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>
            <p:ph type="title"/>
          </p:nvPr>
        </p:nvSpPr>
        <p:spPr>
          <a:xfrm>
            <a:off x="667368" y="222196"/>
            <a:ext cx="10515600" cy="964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 Black"/>
              <a:buNone/>
            </a:pPr>
            <a:r>
              <a:rPr b="1" lang="ru-RU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Производство тростей для бездомных</a:t>
            </a:r>
            <a:endParaRPr/>
          </a:p>
        </p:txBody>
      </p:sp>
      <p:pic>
        <p:nvPicPr>
          <p:cNvPr id="249" name="Google Shape;249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0964" y="1271808"/>
            <a:ext cx="3726837" cy="5176053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0" name="Google Shape;25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9144" y="1271808"/>
            <a:ext cx="3918856" cy="5205192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2229" y="1109563"/>
            <a:ext cx="3835484" cy="5367437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6" name="Google Shape;256;p22"/>
          <p:cNvSpPr txBox="1"/>
          <p:nvPr/>
        </p:nvSpPr>
        <p:spPr>
          <a:xfrm>
            <a:off x="473986" y="141515"/>
            <a:ext cx="117180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Одно из самых распространённых «осложнений» уличной жизни – </a:t>
            </a:r>
            <a:r>
              <a:rPr b="1" lang="ru-RU" sz="2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больные ноги</a:t>
            </a:r>
            <a:r>
              <a:rPr b="1" lang="ru-RU" sz="24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22"/>
          <p:cNvPicPr preferRelativeResize="0"/>
          <p:nvPr/>
        </p:nvPicPr>
        <p:blipFill rotWithShape="1">
          <a:blip r:embed="rId4">
            <a:alphaModFix/>
          </a:blip>
          <a:srcRect b="0" l="4668" r="3674" t="0"/>
          <a:stretch/>
        </p:blipFill>
        <p:spPr>
          <a:xfrm rot="5400000">
            <a:off x="6081137" y="1861068"/>
            <a:ext cx="5367438" cy="3864428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/>
          <p:nvPr>
            <p:ph type="title"/>
          </p:nvPr>
        </p:nvSpPr>
        <p:spPr>
          <a:xfrm>
            <a:off x="614813" y="182245"/>
            <a:ext cx="1096237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 Black"/>
              <a:buNone/>
            </a:pPr>
            <a:r>
              <a:rPr b="1" lang="ru-RU" sz="3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Фасовка чая в одноразовые стаканчики</a:t>
            </a:r>
            <a:endParaRPr sz="3600"/>
          </a:p>
        </p:txBody>
      </p:sp>
      <p:pic>
        <p:nvPicPr>
          <p:cNvPr id="263" name="Google Shape;263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3197" y="2200828"/>
            <a:ext cx="3418753" cy="4238474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4" name="Google Shape;264;p23"/>
          <p:cNvPicPr preferRelativeResize="0"/>
          <p:nvPr/>
        </p:nvPicPr>
        <p:blipFill rotWithShape="1">
          <a:blip r:embed="rId4">
            <a:alphaModFix/>
          </a:blip>
          <a:srcRect b="17344" l="0" r="0" t="4741"/>
          <a:stretch/>
        </p:blipFill>
        <p:spPr>
          <a:xfrm>
            <a:off x="2348564" y="1363430"/>
            <a:ext cx="2989596" cy="3888607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5" name="Google Shape;265;p23"/>
          <p:cNvSpPr txBox="1"/>
          <p:nvPr/>
        </p:nvSpPr>
        <p:spPr>
          <a:xfrm>
            <a:off x="5486265" y="3022982"/>
            <a:ext cx="2906932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При подносе стаканчика к дозатору, срабатывает сенсор и аппарат насыпает заданное количество чая, а одним нажатием кнопки термосвариваемая сеточка «запечатывает» заварку на дне стакана.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3"/>
          <p:cNvSpPr txBox="1"/>
          <p:nvPr/>
        </p:nvSpPr>
        <p:spPr>
          <a:xfrm>
            <a:off x="125129" y="1363430"/>
            <a:ext cx="2099959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Аппарат для фасовки чая чрезвычайно прост в использовании, на нем могут работать </a:t>
            </a:r>
            <a:r>
              <a:rPr b="1" lang="ru-RU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люди с ограниченными возможностями</a:t>
            </a:r>
            <a:r>
              <a:rPr b="1"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 txBox="1"/>
          <p:nvPr>
            <p:ph type="title"/>
          </p:nvPr>
        </p:nvSpPr>
        <p:spPr>
          <a:xfrm>
            <a:off x="279133" y="365125"/>
            <a:ext cx="1151181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0000"/>
              <a:buFont typeface="Arial"/>
              <a:buNone/>
            </a:pP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Ежедневно посетители Ангара Спасения выпивают более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500 стаканов 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чая</a:t>
            </a:r>
            <a:endParaRPr b="1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152" y="1809549"/>
            <a:ext cx="3301465" cy="455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/>
          <p:nvPr/>
        </p:nvSpPr>
        <p:spPr>
          <a:xfrm>
            <a:off x="4552749" y="1809549"/>
            <a:ext cx="7064943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Благодаря этому небольшому аппарату, мы существенно ускорили процесс выдачи чая, сделали его более гигиеничным и приятным. А участники реабилитационной программы с ослабленным здоровьем получили возможность участвовать в трудовых послушаниях наравне с другими и помогать товарищам по несчастью.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24"/>
          <p:cNvPicPr preferRelativeResize="0"/>
          <p:nvPr/>
        </p:nvPicPr>
        <p:blipFill rotWithShape="1">
          <a:blip r:embed="rId4">
            <a:alphaModFix/>
          </a:blip>
          <a:srcRect b="16065" l="0" r="0" t="29875"/>
          <a:stretch/>
        </p:blipFill>
        <p:spPr>
          <a:xfrm>
            <a:off x="8802303" y="3682736"/>
            <a:ext cx="2276374" cy="277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5"/>
          <p:cNvSpPr txBox="1"/>
          <p:nvPr>
            <p:ph idx="1" type="body"/>
          </p:nvPr>
        </p:nvSpPr>
        <p:spPr>
          <a:xfrm>
            <a:off x="838200" y="522514"/>
            <a:ext cx="10515600" cy="565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None/>
            </a:pP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Мы видим большую пользу в привлечении участников реабилитационного процесса к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помощи тем, кто все еще не может уйти с улицы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Такой труд дает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чувство причастности к важному делу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развивает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эмпатию и ответственность.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ct val="100000"/>
              <a:buNone/>
            </a:pP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Так же, наши подопечные видят, что мы не извлекаем выгоду из их труда, что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повышает доверие </a:t>
            </a:r>
            <a:r>
              <a:rPr b="1" lang="ru-RU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к нашей работе и способствует</a:t>
            </a:r>
            <a:r>
              <a:rPr b="1" lang="ru-RU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успешной реабилитации.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1807028" y="122237"/>
            <a:ext cx="857794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 Black"/>
              <a:buNone/>
            </a:pPr>
            <a:r>
              <a:rPr b="1" i="1" lang="ru-RU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СПАСИБО ЗА ВНИМАНИЕ!</a:t>
            </a:r>
            <a:endParaRPr/>
          </a:p>
        </p:txBody>
      </p:sp>
      <p:sp>
        <p:nvSpPr>
          <p:cNvPr id="285" name="Google Shape;285;p26"/>
          <p:cNvSpPr txBox="1"/>
          <p:nvPr/>
        </p:nvSpPr>
        <p:spPr>
          <a:xfrm>
            <a:off x="886027" y="6253421"/>
            <a:ext cx="104199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В ЭТОМ МИРЕ ЕСТЬ ЛЮБЮВЬ</a:t>
            </a:r>
            <a:r>
              <a:rPr lang="ru-RU" sz="1800">
                <a:solidFill>
                  <a:srgbClr val="7F7F7F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  <a:endParaRPr/>
          </a:p>
        </p:txBody>
      </p:sp>
      <p:sp>
        <p:nvSpPr>
          <p:cNvPr id="286" name="Google Shape;286;p26"/>
          <p:cNvSpPr/>
          <p:nvPr/>
        </p:nvSpPr>
        <p:spPr>
          <a:xfrm>
            <a:off x="7946131" y="6299547"/>
            <a:ext cx="324697" cy="277079"/>
          </a:xfrm>
          <a:prstGeom prst="heart">
            <a:avLst/>
          </a:prstGeom>
          <a:solidFill>
            <a:srgbClr val="D0CECE"/>
          </a:solidFill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8714" y="1262743"/>
            <a:ext cx="3374570" cy="4767942"/>
          </a:xfrm>
          <a:prstGeom prst="rect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